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8" r:id="rId11"/>
    <p:sldId id="289" r:id="rId12"/>
    <p:sldId id="290" r:id="rId13"/>
    <p:sldId id="291" r:id="rId14"/>
    <p:sldId id="292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</p:sldIdLst>
  <p:sldSz cx="6858000" cy="5143500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25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7396" autoAdjust="0"/>
  </p:normalViewPr>
  <p:slideViewPr>
    <p:cSldViewPr>
      <p:cViewPr varScale="1">
        <p:scale>
          <a:sx n="119" d="100"/>
          <a:sy n="119" d="100"/>
        </p:scale>
        <p:origin x="2232" y="96"/>
      </p:cViewPr>
      <p:guideLst>
        <p:guide orient="horz" pos="4565"/>
        <p:guide pos="25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4238" y="406400"/>
            <a:ext cx="1457325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4238" y="406400"/>
            <a:ext cx="1457325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3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ru-RU" sz="2000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just">
              <a:defRPr/>
            </a:pPr>
            <a:endParaRPr lang="ru-RU" sz="2000" kern="1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just">
              <a:defRPr/>
            </a:pPr>
            <a:endParaRPr lang="ru-RU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2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9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3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5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0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4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1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01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44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5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85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1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0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83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4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65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8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39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1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endParaRPr lang="ru-RU" altLang="ru-RU" b="0" dirty="0" smtClean="0"/>
          </a:p>
          <a:p>
            <a:endParaRPr lang="ru-RU" altLang="ru-RU" b="0" dirty="0" smtClean="0"/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6DCC7-DBB0-4525-8418-D4B34866110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2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9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4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1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5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9274" y="1363884"/>
            <a:ext cx="4800601" cy="20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7"/>
            </a:lvl1pPr>
          </a:lstStyle>
          <a:p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617" y="35233"/>
            <a:ext cx="3256857" cy="2015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1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10/13/2022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545A-7CB3-4638-8526-C2A293956A7E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617" y="35233"/>
            <a:ext cx="3256857" cy="2015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1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617" y="35233"/>
            <a:ext cx="3256857" cy="20159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1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4" name="Holder 6">
            <a:extLst>
              <a:ext uri="{FF2B5EF4-FFF2-40B4-BE49-F238E27FC236}">
                <a16:creationId xmlns="" xmlns:a16="http://schemas.microsoft.com/office/drawing/2014/main" id="{72B907B9-426E-4B38-8F01-4BD15A5C52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205132" y="4916696"/>
            <a:ext cx="1577341" cy="201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31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362" y="307443"/>
            <a:ext cx="5238992" cy="644128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8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929" y="2425391"/>
            <a:ext cx="45091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3684404"/>
            <a:ext cx="31766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1" y="4783459"/>
            <a:ext cx="219456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1" y="4783457"/>
            <a:ext cx="157734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05132" y="4916696"/>
            <a:ext cx="1577341" cy="201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31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object 2">
            <a:extLst>
              <a:ext uri="{FF2B5EF4-FFF2-40B4-BE49-F238E27FC236}">
                <a16:creationId xmlns="" xmlns:a16="http://schemas.microsoft.com/office/drawing/2014/main" id="{250F777F-F515-4D06-8533-650D147B7E4D}"/>
              </a:ext>
            </a:extLst>
          </p:cNvPr>
          <p:cNvSpPr/>
          <p:nvPr userDrawn="1"/>
        </p:nvSpPr>
        <p:spPr>
          <a:xfrm flipV="1">
            <a:off x="-1" y="322685"/>
            <a:ext cx="6851723" cy="2107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2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E07E7B4-4E17-4405-93E2-17D14195C1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00"/>
            <a:ext cx="1051831" cy="411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>
        <a:defRPr sz="2378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859">
        <a:defRPr>
          <a:latin typeface="+mn-lt"/>
          <a:ea typeface="+mn-ea"/>
          <a:cs typeface="+mn-cs"/>
        </a:defRPr>
      </a:lvl2pPr>
      <a:lvl3pPr marL="1087718">
        <a:defRPr>
          <a:latin typeface="+mn-lt"/>
          <a:ea typeface="+mn-ea"/>
          <a:cs typeface="+mn-cs"/>
        </a:defRPr>
      </a:lvl3pPr>
      <a:lvl4pPr marL="1631576">
        <a:defRPr>
          <a:latin typeface="+mn-lt"/>
          <a:ea typeface="+mn-ea"/>
          <a:cs typeface="+mn-cs"/>
        </a:defRPr>
      </a:lvl4pPr>
      <a:lvl5pPr marL="2175435">
        <a:defRPr>
          <a:latin typeface="+mn-lt"/>
          <a:ea typeface="+mn-ea"/>
          <a:cs typeface="+mn-cs"/>
        </a:defRPr>
      </a:lvl5pPr>
      <a:lvl6pPr marL="2719295">
        <a:defRPr>
          <a:latin typeface="+mn-lt"/>
          <a:ea typeface="+mn-ea"/>
          <a:cs typeface="+mn-cs"/>
        </a:defRPr>
      </a:lvl6pPr>
      <a:lvl7pPr marL="3263153">
        <a:defRPr>
          <a:latin typeface="+mn-lt"/>
          <a:ea typeface="+mn-ea"/>
          <a:cs typeface="+mn-cs"/>
        </a:defRPr>
      </a:lvl7pPr>
      <a:lvl8pPr marL="3807012">
        <a:defRPr>
          <a:latin typeface="+mn-lt"/>
          <a:ea typeface="+mn-ea"/>
          <a:cs typeface="+mn-cs"/>
        </a:defRPr>
      </a:lvl8pPr>
      <a:lvl9pPr marL="43508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859">
        <a:defRPr>
          <a:latin typeface="+mn-lt"/>
          <a:ea typeface="+mn-ea"/>
          <a:cs typeface="+mn-cs"/>
        </a:defRPr>
      </a:lvl2pPr>
      <a:lvl3pPr marL="1087718">
        <a:defRPr>
          <a:latin typeface="+mn-lt"/>
          <a:ea typeface="+mn-ea"/>
          <a:cs typeface="+mn-cs"/>
        </a:defRPr>
      </a:lvl3pPr>
      <a:lvl4pPr marL="1631576">
        <a:defRPr>
          <a:latin typeface="+mn-lt"/>
          <a:ea typeface="+mn-ea"/>
          <a:cs typeface="+mn-cs"/>
        </a:defRPr>
      </a:lvl4pPr>
      <a:lvl5pPr marL="2175435">
        <a:defRPr>
          <a:latin typeface="+mn-lt"/>
          <a:ea typeface="+mn-ea"/>
          <a:cs typeface="+mn-cs"/>
        </a:defRPr>
      </a:lvl5pPr>
      <a:lvl6pPr marL="2719295">
        <a:defRPr>
          <a:latin typeface="+mn-lt"/>
          <a:ea typeface="+mn-ea"/>
          <a:cs typeface="+mn-cs"/>
        </a:defRPr>
      </a:lvl6pPr>
      <a:lvl7pPr marL="3263153">
        <a:defRPr>
          <a:latin typeface="+mn-lt"/>
          <a:ea typeface="+mn-ea"/>
          <a:cs typeface="+mn-cs"/>
        </a:defRPr>
      </a:lvl7pPr>
      <a:lvl8pPr marL="3807012">
        <a:defRPr>
          <a:latin typeface="+mn-lt"/>
          <a:ea typeface="+mn-ea"/>
          <a:cs typeface="+mn-cs"/>
        </a:defRPr>
      </a:lvl8pPr>
      <a:lvl9pPr marL="43508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9583" y="4913344"/>
            <a:ext cx="6842140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142"/>
          </a:p>
        </p:txBody>
      </p:sp>
      <p:sp>
        <p:nvSpPr>
          <p:cNvPr id="9" name="object 9"/>
          <p:cNvSpPr/>
          <p:nvPr/>
        </p:nvSpPr>
        <p:spPr>
          <a:xfrm>
            <a:off x="4876800" y="412865"/>
            <a:ext cx="1974297" cy="4380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42"/>
          </a:p>
        </p:txBody>
      </p:sp>
      <p:sp>
        <p:nvSpPr>
          <p:cNvPr id="10" name="TextBox 9"/>
          <p:cNvSpPr txBox="1"/>
          <p:nvPr/>
        </p:nvSpPr>
        <p:spPr>
          <a:xfrm>
            <a:off x="2276" y="1809750"/>
            <a:ext cx="5160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086600" algn="l"/>
              </a:tabLst>
              <a:defRPr/>
            </a:pPr>
            <a:r>
              <a:rPr lang="ru-RU" sz="1600" b="1" dirty="0">
                <a:solidFill>
                  <a:srgbClr val="11437F"/>
                </a:solidFill>
              </a:rPr>
              <a:t>Реализация в ПУиО ГИИС </a:t>
            </a:r>
            <a:r>
              <a:rPr lang="ru-RU" sz="1600" b="1" dirty="0" smtClean="0">
                <a:solidFill>
                  <a:srgbClr val="11437F"/>
                </a:solidFill>
              </a:rPr>
              <a:t>«</a:t>
            </a:r>
            <a:r>
              <a:rPr lang="ru-RU" sz="1600" b="1" dirty="0">
                <a:solidFill>
                  <a:srgbClr val="11437F"/>
                </a:solidFill>
              </a:rPr>
              <a:t>Электронный </a:t>
            </a:r>
            <a:r>
              <a:rPr lang="ru-RU" sz="1600" b="1" dirty="0" smtClean="0">
                <a:solidFill>
                  <a:srgbClr val="11437F"/>
                </a:solidFill>
              </a:rPr>
              <a:t>бюджет»</a:t>
            </a:r>
            <a:r>
              <a:rPr lang="ru-RU" sz="1600" b="1" dirty="0">
                <a:solidFill>
                  <a:srgbClr val="11437F"/>
                </a:solidFill>
              </a:rPr>
              <a:t> </a:t>
            </a:r>
            <a:r>
              <a:rPr lang="ru-RU" sz="1600" b="1" dirty="0" smtClean="0">
                <a:solidFill>
                  <a:srgbClr val="11437F"/>
                </a:solidFill>
              </a:rPr>
              <a:t>первичных </a:t>
            </a:r>
            <a:r>
              <a:rPr lang="ru-RU" sz="1600" b="1" dirty="0">
                <a:solidFill>
                  <a:srgbClr val="11437F"/>
                </a:solidFill>
              </a:rPr>
              <a:t>учетных документов </a:t>
            </a:r>
            <a:r>
              <a:rPr lang="ru-RU" sz="1600" b="1" dirty="0" smtClean="0">
                <a:solidFill>
                  <a:srgbClr val="11437F"/>
                </a:solidFill>
              </a:rPr>
              <a:t>и </a:t>
            </a:r>
          </a:p>
          <a:p>
            <a:pPr>
              <a:tabLst>
                <a:tab pos="7086600" algn="l"/>
              </a:tabLst>
              <a:defRPr/>
            </a:pPr>
            <a:r>
              <a:rPr lang="ru-RU" sz="1600" b="1" dirty="0" smtClean="0">
                <a:solidFill>
                  <a:srgbClr val="11437F"/>
                </a:solidFill>
              </a:rPr>
              <a:t>регистров </a:t>
            </a:r>
            <a:r>
              <a:rPr lang="ru-RU" sz="1600" b="1" dirty="0">
                <a:solidFill>
                  <a:srgbClr val="11437F"/>
                </a:solidFill>
              </a:rPr>
              <a:t>по Приказам Минфина России </a:t>
            </a:r>
            <a:r>
              <a:rPr lang="ru-RU" sz="1600" b="1" dirty="0" smtClean="0">
                <a:solidFill>
                  <a:srgbClr val="11437F"/>
                </a:solidFill>
              </a:rPr>
              <a:t>от </a:t>
            </a:r>
            <a:r>
              <a:rPr lang="ru-RU" altLang="ru-RU" sz="1600" b="1" dirty="0" smtClean="0">
                <a:solidFill>
                  <a:srgbClr val="11437F"/>
                </a:solidFill>
              </a:rPr>
              <a:t>15.04.2021 №61н </a:t>
            </a:r>
            <a:r>
              <a:rPr lang="ru-RU" altLang="ru-RU" sz="1600" b="1" dirty="0">
                <a:solidFill>
                  <a:srgbClr val="11437F"/>
                </a:solidFill>
              </a:rPr>
              <a:t>и</a:t>
            </a:r>
            <a:r>
              <a:rPr lang="ru-RU" sz="1600" b="1" dirty="0">
                <a:solidFill>
                  <a:srgbClr val="11437F"/>
                </a:solidFill>
              </a:rPr>
              <a:t> от 30.09.2021 </a:t>
            </a:r>
            <a:r>
              <a:rPr lang="ru-RU" altLang="ru-RU" sz="1600" b="1" dirty="0" smtClean="0">
                <a:solidFill>
                  <a:srgbClr val="11437F"/>
                </a:solidFill>
              </a:rPr>
              <a:t>№</a:t>
            </a:r>
            <a:r>
              <a:rPr lang="en-US" sz="1600" b="1" dirty="0" smtClean="0">
                <a:solidFill>
                  <a:srgbClr val="11437F"/>
                </a:solidFill>
              </a:rPr>
              <a:t>142</a:t>
            </a:r>
            <a:r>
              <a:rPr lang="ru-RU" sz="1600" b="1" dirty="0">
                <a:solidFill>
                  <a:srgbClr val="11437F"/>
                </a:solidFill>
              </a:rPr>
              <a:t>н</a:t>
            </a:r>
          </a:p>
          <a:p>
            <a:pPr algn="ctr">
              <a:tabLst>
                <a:tab pos="7086600" algn="l"/>
              </a:tabLst>
              <a:defRPr/>
            </a:pPr>
            <a:endParaRPr lang="ru-RU" altLang="ru-RU" sz="2000" b="1" dirty="0">
              <a:solidFill>
                <a:srgbClr val="1143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4894439"/>
            <a:ext cx="2728612" cy="23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1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95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075" y="4894439"/>
            <a:ext cx="2719032" cy="23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51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951" dirty="0" smtClean="0">
                <a:solidFill>
                  <a:schemeClr val="bg1">
                    <a:lumMod val="65000"/>
                  </a:schemeClr>
                </a:solidFill>
              </a:rPr>
              <a:t>сентябрь 2022 </a:t>
            </a:r>
            <a:r>
              <a:rPr lang="ru-RU" sz="951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583" y="4054499"/>
            <a:ext cx="3913367" cy="51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73" b="1" dirty="0" smtClean="0">
                <a:solidFill>
                  <a:srgbClr val="11437F"/>
                </a:solidFill>
              </a:rPr>
              <a:t>Дельдинов Михаил Юрьевич</a:t>
            </a:r>
            <a:endParaRPr lang="ru-RU" sz="1073" b="1" dirty="0">
              <a:solidFill>
                <a:srgbClr val="11437F"/>
              </a:solidFill>
            </a:endParaRPr>
          </a:p>
          <a:p>
            <a:r>
              <a:rPr lang="ru-RU" sz="832" dirty="0" smtClean="0">
                <a:solidFill>
                  <a:srgbClr val="11437F"/>
                </a:solidFill>
              </a:rPr>
              <a:t>Заместитель начальника</a:t>
            </a:r>
            <a:endParaRPr lang="ru-RU" sz="832" dirty="0">
              <a:solidFill>
                <a:srgbClr val="11437F"/>
              </a:solidFill>
            </a:endParaRPr>
          </a:p>
          <a:p>
            <a:r>
              <a:rPr lang="ru-RU" sz="832" dirty="0">
                <a:solidFill>
                  <a:srgbClr val="11437F"/>
                </a:solidFill>
              </a:rPr>
              <a:t>Управления развития информационных систем</a:t>
            </a:r>
          </a:p>
        </p:txBody>
      </p:sp>
      <p:sp>
        <p:nvSpPr>
          <p:cNvPr id="16" name="object 2"/>
          <p:cNvSpPr/>
          <p:nvPr/>
        </p:nvSpPr>
        <p:spPr>
          <a:xfrm>
            <a:off x="4" y="4614779"/>
            <a:ext cx="3157097" cy="18617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142"/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0" y="322684"/>
            <a:ext cx="6553200" cy="2107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142"/>
          </a:p>
        </p:txBody>
      </p:sp>
    </p:spTree>
    <p:extLst>
      <p:ext uri="{BB962C8B-B14F-4D97-AF65-F5344CB8AC3E}">
        <p14:creationId xmlns:p14="http://schemas.microsoft.com/office/powerpoint/2010/main" val="3857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04656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0510440)</a:t>
            </a:r>
          </a:p>
        </p:txBody>
      </p:sp>
      <p:pic>
        <p:nvPicPr>
          <p:cNvPr id="286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0" y="1063229"/>
            <a:ext cx="6105525" cy="39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970360" y="133350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о консервации (</a:t>
            </a:r>
            <a:r>
              <a:rPr lang="ru-RU" altLang="ru-RU" sz="1073" b="1" dirty="0" err="1">
                <a:solidFill>
                  <a:srgbClr val="11437F"/>
                </a:solidFill>
                <a:latin typeface="+mn-lt"/>
              </a:rPr>
              <a:t>расконсервации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) объекта основных средств (ф. 0510433)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168" y="1070252"/>
            <a:ext cx="3213497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b="1" dirty="0">
                <a:solidFill>
                  <a:srgbClr val="000000"/>
                </a:solidFill>
              </a:rPr>
              <a:t>Формируется: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rgbClr val="000000"/>
                </a:solidFill>
              </a:rPr>
              <a:t>ответственным членом Комиссии, уполномоченным принимать решение о переводе основных средств на консервацию</a:t>
            </a: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 smtClean="0">
              <a:latin typeface="+mj-lt"/>
            </a:endParaRPr>
          </a:p>
          <a:p>
            <a:pPr algn="just">
              <a:defRPr/>
            </a:pPr>
            <a:endParaRPr lang="ru-RU" sz="900" dirty="0">
              <a:latin typeface="+mj-lt"/>
            </a:endParaRPr>
          </a:p>
          <a:p>
            <a:pPr algn="just">
              <a:defRPr/>
            </a:pPr>
            <a:r>
              <a:rPr lang="ru-RU" sz="900" b="1" dirty="0"/>
              <a:t>Подписывается: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/>
              <a:t>членами Комиссии - простой ЭП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/>
              <a:t>председателем Комиссии – ЭЦП</a:t>
            </a:r>
          </a:p>
          <a:p>
            <a:pPr algn="just">
              <a:defRPr/>
            </a:pPr>
            <a:endParaRPr lang="ru-RU" sz="900" dirty="0"/>
          </a:p>
          <a:p>
            <a:pPr algn="just">
              <a:defRPr/>
            </a:pPr>
            <a:r>
              <a:rPr lang="ru-RU" sz="900" b="1" dirty="0"/>
              <a:t>Утверждается: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/>
              <a:t>руководителем - </a:t>
            </a:r>
            <a:r>
              <a:rPr lang="ru-RU" sz="900" dirty="0" smtClean="0"/>
              <a:t>ЭЦП</a:t>
            </a:r>
            <a:endParaRPr lang="ru-RU" sz="900" dirty="0"/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351235" y="666750"/>
            <a:ext cx="3024188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П.10 Приложения №5 к Приказу Минфина России от 15 апреля 2021 г. N 61н</a:t>
            </a:r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351235" y="1732360"/>
            <a:ext cx="3024188" cy="9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endParaRPr lang="ru-RU" altLang="ru-RU" sz="1073" b="1" dirty="0" smtClean="0">
              <a:solidFill>
                <a:srgbClr val="11437F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None/>
            </a:pPr>
            <a:endParaRPr lang="ru-RU" altLang="ru-RU" sz="1073" b="1" dirty="0">
              <a:solidFill>
                <a:srgbClr val="11437F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None/>
            </a:pPr>
            <a:endParaRPr lang="ru-RU" altLang="ru-RU" sz="1073" b="1" dirty="0" smtClean="0">
              <a:solidFill>
                <a:srgbClr val="11437F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1073" b="1" dirty="0" smtClean="0">
                <a:solidFill>
                  <a:srgbClr val="11437F"/>
                </a:solidFill>
                <a:latin typeface="+mn-lt"/>
              </a:rPr>
              <a:t>П.13 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Приложения №5 к Приказу Минфина России от 15 апреля 2021 г. N 61н</a:t>
            </a:r>
          </a:p>
        </p:txBody>
      </p:sp>
      <p:sp>
        <p:nvSpPr>
          <p:cNvPr id="29703" name="Прямоугольник 1"/>
          <p:cNvSpPr>
            <a:spLocks noChangeArrowheads="1"/>
          </p:cNvSpPr>
          <p:nvPr/>
        </p:nvSpPr>
        <p:spPr bwMode="auto">
          <a:xfrm>
            <a:off x="3726458" y="539792"/>
            <a:ext cx="26967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бизнес-процесса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482" y="742950"/>
            <a:ext cx="2956718" cy="43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о консервации (</a:t>
            </a:r>
            <a:r>
              <a:rPr lang="ru-RU" altLang="ru-RU" sz="1073" b="1" dirty="0" err="1">
                <a:solidFill>
                  <a:srgbClr val="11437F"/>
                </a:solidFill>
                <a:latin typeface="+mn-lt"/>
              </a:rPr>
              <a:t>расконсервации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) объекта основных средств (ф. 0510433)</a:t>
            </a:r>
          </a:p>
        </p:txBody>
      </p:sp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792957"/>
            <a:ext cx="5761434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046560" y="104432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о консервации (</a:t>
            </a:r>
            <a:r>
              <a:rPr lang="ru-RU" altLang="ru-RU" sz="1073" b="1" dirty="0" err="1">
                <a:solidFill>
                  <a:srgbClr val="11437F"/>
                </a:solidFill>
                <a:latin typeface="+mn-lt"/>
              </a:rPr>
              <a:t>расконсервации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) объекта основных средств (ф. 0510433)</a:t>
            </a: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" y="627460"/>
            <a:ext cx="4093369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07" y="2247900"/>
            <a:ext cx="3942160" cy="28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-52387" y="3003947"/>
            <a:ext cx="261699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0800" indent="25400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ru-RU" altLang="ru-RU" sz="900" dirty="0">
                <a:solidFill>
                  <a:srgbClr val="000000"/>
                </a:solidFill>
              </a:rPr>
              <a:t>Н</a:t>
            </a:r>
            <a:r>
              <a:rPr lang="ru-RU" altLang="ru-RU" sz="900" dirty="0" smtClean="0">
                <a:solidFill>
                  <a:srgbClr val="000000"/>
                </a:solidFill>
              </a:rPr>
              <a:t>а </a:t>
            </a:r>
            <a:r>
              <a:rPr lang="ru-RU" altLang="ru-RU" sz="900" dirty="0">
                <a:solidFill>
                  <a:srgbClr val="000000"/>
                </a:solidFill>
              </a:rPr>
              <a:t>основании </a:t>
            </a:r>
            <a:r>
              <a:rPr lang="ru-RU" altLang="ru-RU" sz="900" dirty="0" smtClean="0">
                <a:solidFill>
                  <a:srgbClr val="000000"/>
                </a:solidFill>
              </a:rPr>
              <a:t>Акта информация </a:t>
            </a:r>
            <a:r>
              <a:rPr lang="ru-RU" altLang="ru-RU" sz="900" dirty="0">
                <a:solidFill>
                  <a:srgbClr val="000000"/>
                </a:solidFill>
              </a:rPr>
              <a:t>о переводе объекта основных средств на консервацию </a:t>
            </a:r>
            <a:r>
              <a:rPr lang="ru-RU" altLang="ru-RU" sz="900" b="1" dirty="0">
                <a:solidFill>
                  <a:srgbClr val="000000"/>
                </a:solidFill>
              </a:rPr>
              <a:t>сроком более трех месяцев</a:t>
            </a:r>
            <a:r>
              <a:rPr lang="ru-RU" altLang="ru-RU" sz="900" dirty="0">
                <a:solidFill>
                  <a:srgbClr val="000000"/>
                </a:solidFill>
              </a:rPr>
              <a:t>, </a:t>
            </a:r>
            <a:endParaRPr lang="ru-RU" altLang="ru-RU" sz="9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ru-RU" altLang="ru-RU" sz="900" dirty="0" smtClean="0">
                <a:solidFill>
                  <a:srgbClr val="000000"/>
                </a:solidFill>
              </a:rPr>
              <a:t>информация </a:t>
            </a:r>
            <a:r>
              <a:rPr lang="ru-RU" altLang="ru-RU" sz="900" dirty="0">
                <a:solidFill>
                  <a:srgbClr val="000000"/>
                </a:solidFill>
              </a:rPr>
              <a:t>о </a:t>
            </a:r>
            <a:r>
              <a:rPr lang="ru-RU" altLang="ru-RU" sz="900" dirty="0" err="1">
                <a:solidFill>
                  <a:srgbClr val="000000"/>
                </a:solidFill>
              </a:rPr>
              <a:t>расконсервации</a:t>
            </a:r>
            <a:r>
              <a:rPr lang="ru-RU" altLang="ru-RU" sz="900" dirty="0">
                <a:solidFill>
                  <a:srgbClr val="000000"/>
                </a:solidFill>
              </a:rPr>
              <a:t> объекта основных средств отражается в Инвентарной карточке учета </a:t>
            </a:r>
            <a:r>
              <a:rPr lang="ru-RU" altLang="ru-RU" sz="900" dirty="0" smtClean="0">
                <a:solidFill>
                  <a:srgbClr val="000000"/>
                </a:solidFill>
              </a:rPr>
              <a:t>НФА и Инвентарной </a:t>
            </a:r>
            <a:r>
              <a:rPr lang="ru-RU" altLang="ru-RU" sz="900" dirty="0">
                <a:solidFill>
                  <a:srgbClr val="000000"/>
                </a:solidFill>
              </a:rPr>
              <a:t>карточке группового учета </a:t>
            </a:r>
            <a:r>
              <a:rPr lang="ru-RU" altLang="ru-RU" sz="900" dirty="0" smtClean="0">
                <a:solidFill>
                  <a:srgbClr val="000000"/>
                </a:solidFill>
              </a:rPr>
              <a:t>НФА</a:t>
            </a:r>
            <a:endParaRPr lang="ru-RU" altLang="ru-RU" sz="9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900" dirty="0">
                <a:solidFill>
                  <a:schemeClr val="tx1"/>
                </a:solidFill>
                <a:latin typeface="+mj-lt"/>
              </a:rPr>
              <a:t/>
            </a:r>
            <a:br>
              <a:rPr lang="ru-RU" altLang="ru-RU" sz="900" dirty="0">
                <a:solidFill>
                  <a:schemeClr val="tx1"/>
                </a:solidFill>
                <a:latin typeface="+mj-lt"/>
              </a:rPr>
            </a:br>
            <a:endParaRPr lang="ru-RU" altLang="ru-RU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50" name="Прямоугольник 1"/>
          <p:cNvSpPr>
            <a:spLocks noChangeArrowheads="1"/>
          </p:cNvSpPr>
          <p:nvPr/>
        </p:nvSpPr>
        <p:spPr bwMode="auto">
          <a:xfrm>
            <a:off x="-52388" y="2343150"/>
            <a:ext cx="2762251" cy="5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П.13 Приложения №5 к Приказу Минфина России от 15 апреля 2021 г. N 61н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1962" y="1203540"/>
            <a:ext cx="226933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Акт применяется </a:t>
            </a:r>
            <a:r>
              <a:rPr lang="ru-RU" sz="900" dirty="0">
                <a:solidFill>
                  <a:srgbClr val="000000"/>
                </a:solidFill>
              </a:rPr>
              <a:t>для отражения информации о консервации (</a:t>
            </a:r>
            <a:r>
              <a:rPr lang="ru-RU" sz="900" dirty="0" err="1">
                <a:solidFill>
                  <a:srgbClr val="000000"/>
                </a:solidFill>
              </a:rPr>
              <a:t>расконсервации</a:t>
            </a:r>
            <a:r>
              <a:rPr lang="ru-RU" sz="900" dirty="0">
                <a:solidFill>
                  <a:srgbClr val="000000"/>
                </a:solidFill>
              </a:rPr>
              <a:t>) объекта основных средств</a:t>
            </a:r>
          </a:p>
        </p:txBody>
      </p:sp>
      <p:sp>
        <p:nvSpPr>
          <p:cNvPr id="31752" name="Прямоугольник 1"/>
          <p:cNvSpPr>
            <a:spLocks noChangeArrowheads="1"/>
          </p:cNvSpPr>
          <p:nvPr/>
        </p:nvSpPr>
        <p:spPr bwMode="auto">
          <a:xfrm>
            <a:off x="4211241" y="664810"/>
            <a:ext cx="2646759" cy="5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П.10 Приложения №5 к Приказу Минфина России от 15 апреля 2021 г. N 61н</a:t>
            </a:r>
          </a:p>
        </p:txBody>
      </p:sp>
    </p:spTree>
    <p:extLst>
      <p:ext uri="{BB962C8B-B14F-4D97-AF65-F5344CB8AC3E}">
        <p14:creationId xmlns:p14="http://schemas.microsoft.com/office/powerpoint/2010/main" val="8654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046560" y="104507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о консервации (</a:t>
            </a:r>
            <a:r>
              <a:rPr lang="ru-RU" altLang="ru-RU" sz="1073" b="1" dirty="0" err="1">
                <a:solidFill>
                  <a:srgbClr val="11437F"/>
                </a:solidFill>
                <a:latin typeface="+mn-lt"/>
              </a:rPr>
              <a:t>расконсервации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) объекта основных средств (ф. 0510433)</a:t>
            </a:r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" y="789385"/>
            <a:ext cx="6355556" cy="42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122760" y="104507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35" y="1640681"/>
            <a:ext cx="2726531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Акт приема-передачи (ф. 0510434) в случае выдачи имущества в личное пользование (основных средств, материальных запасов) заполняется лицом, ответственным за их сохранность и (или) целевое использование </a:t>
            </a:r>
            <a:r>
              <a:rPr lang="ru-RU" sz="900" dirty="0" smtClean="0">
                <a:solidFill>
                  <a:srgbClr val="000000"/>
                </a:solidFill>
                <a:latin typeface="+mj-lt"/>
              </a:rPr>
              <a:t>имущества</a:t>
            </a: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r>
              <a:rPr lang="ru-RU" sz="900" dirty="0">
                <a:latin typeface="+mj-lt"/>
              </a:rPr>
              <a:t>Акт приема-передачи (ф. 0510434) подписывается лицом, ответственным за выдачу имущества в личное пользование (получение возвращенного имущества), ЭЦП и лицом, получившим имущество в личное пользование (возвратившим имущество), простой ЭП</a:t>
            </a:r>
          </a:p>
        </p:txBody>
      </p:sp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152400" y="1221581"/>
            <a:ext cx="3056334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П.14 Приложения №5 к Приказу Минфина России от 15 апреля 2021 г. N 61н</a:t>
            </a:r>
          </a:p>
        </p:txBody>
      </p:sp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152400" y="2647950"/>
            <a:ext cx="3013472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073" b="1" dirty="0">
                <a:solidFill>
                  <a:srgbClr val="11437F"/>
                </a:solidFill>
              </a:rPr>
              <a:t>П.18 Приложения №5 к Приказу Минфина России от 15 апреля 2021 г. N 61н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9917" y="270560"/>
            <a:ext cx="6143108" cy="25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73" b="1" dirty="0">
                <a:solidFill>
                  <a:srgbClr val="11437F"/>
                </a:solidFill>
              </a:rPr>
              <a:t>В части передачи/приема в личное пользование объектов основных средств</a:t>
            </a:r>
          </a:p>
        </p:txBody>
      </p:sp>
      <p:pic>
        <p:nvPicPr>
          <p:cNvPr id="348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1" y="846217"/>
            <a:ext cx="19002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Прямоугольник 1"/>
          <p:cNvSpPr>
            <a:spLocks noChangeArrowheads="1"/>
          </p:cNvSpPr>
          <p:nvPr/>
        </p:nvSpPr>
        <p:spPr bwMode="auto">
          <a:xfrm>
            <a:off x="3962400" y="628650"/>
            <a:ext cx="26967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бизнес-процесса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5764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152400" y="819150"/>
            <a:ext cx="58876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+mn-lt"/>
              </a:rPr>
              <a:t>Ввод норм обеспечения сотрудника имуществом</a:t>
            </a:r>
          </a:p>
        </p:txBody>
      </p:sp>
      <p:pic>
        <p:nvPicPr>
          <p:cNvPr id="337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6561534" cy="310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pic>
        <p:nvPicPr>
          <p:cNvPr id="358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789385"/>
            <a:ext cx="6273404" cy="42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9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122760" y="104507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736" y="1123950"/>
            <a:ext cx="5724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000000"/>
                </a:solidFill>
              </a:rPr>
              <a:t>передача ОС в личное пользование</a:t>
            </a:r>
          </a:p>
        </p:txBody>
      </p:sp>
      <p:pic>
        <p:nvPicPr>
          <p:cNvPr id="3686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1" y="1581150"/>
            <a:ext cx="6642497" cy="21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066800" y="104507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pic>
        <p:nvPicPr>
          <p:cNvPr id="378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7" y="1491854"/>
            <a:ext cx="6697265" cy="19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6736" y="1123950"/>
            <a:ext cx="57245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Возврат </a:t>
            </a:r>
            <a:r>
              <a:rPr lang="ru-RU" sz="1200" b="1" dirty="0">
                <a:solidFill>
                  <a:srgbClr val="000000"/>
                </a:solidFill>
              </a:rPr>
              <a:t>ОС </a:t>
            </a:r>
            <a:r>
              <a:rPr lang="ru-RU" sz="1200" b="1" dirty="0" smtClean="0">
                <a:solidFill>
                  <a:srgbClr val="000000"/>
                </a:solidFill>
              </a:rPr>
              <a:t>из личного пользования</a:t>
            </a:r>
            <a:endParaRPr lang="ru-RU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66800" y="571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План-график со сроками технологической готовности ГИИС </a:t>
            </a:r>
            <a:endParaRPr lang="ru-RU" altLang="ru-RU" sz="1073" b="1" dirty="0" smtClean="0">
              <a:solidFill>
                <a:srgbClr val="11437F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 smtClean="0">
                <a:solidFill>
                  <a:srgbClr val="11437F"/>
                </a:solidFill>
                <a:latin typeface="+mn-lt"/>
              </a:rPr>
              <a:t>«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Электронный бюджет» в части использования документов </a:t>
            </a:r>
            <a:r>
              <a:rPr lang="ru-RU" altLang="ru-RU" sz="1073" b="1" dirty="0" smtClean="0">
                <a:solidFill>
                  <a:srgbClr val="11437F"/>
                </a:solidFill>
                <a:latin typeface="+mn-lt"/>
              </a:rPr>
              <a:t>и регистров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72791"/>
            <a:ext cx="6426994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888" y="1003459"/>
            <a:ext cx="6223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dirty="0">
                <a:solidFill>
                  <a:srgbClr val="11437F"/>
                </a:solidFill>
              </a:rPr>
              <a:t>П</a:t>
            </a:r>
            <a:r>
              <a:rPr lang="ru-RU" altLang="ru-RU" sz="1000" b="1" dirty="0" smtClean="0">
                <a:solidFill>
                  <a:srgbClr val="11437F"/>
                </a:solidFill>
              </a:rPr>
              <a:t>исьмо </a:t>
            </a:r>
            <a:r>
              <a:rPr lang="ru-RU" altLang="ru-RU" sz="1000" b="1" dirty="0">
                <a:solidFill>
                  <a:srgbClr val="11437F"/>
                </a:solidFill>
              </a:rPr>
              <a:t>Федерального казначейства от 28.07.2022 №07-04-05/13-18745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31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122760" y="104507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751" y="1537097"/>
            <a:ext cx="272772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Акт приема-передачи (ф. 0510434) в случае выдачи имущества в личное пользование (основных средств, материальных запасов) заполняется лицом, ответственным за их сохранность и (или) целевое использование имущества</a:t>
            </a: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521493" y="1059656"/>
            <a:ext cx="3212307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П.14 Приложения №5 к Приказу Минфина России от 15 апреля 2021 г. N 61н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2785" y="285750"/>
            <a:ext cx="5230415" cy="257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73" b="1" dirty="0">
                <a:solidFill>
                  <a:srgbClr val="11437F"/>
                </a:solidFill>
              </a:rPr>
              <a:t>В части передачи/приема в личное пользование материальных запасов</a:t>
            </a:r>
          </a:p>
        </p:txBody>
      </p:sp>
      <p:pic>
        <p:nvPicPr>
          <p:cNvPr id="3891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19" y="832247"/>
            <a:ext cx="19002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Прямоугольник 1"/>
          <p:cNvSpPr>
            <a:spLocks noChangeArrowheads="1"/>
          </p:cNvSpPr>
          <p:nvPr/>
        </p:nvSpPr>
        <p:spPr bwMode="auto">
          <a:xfrm>
            <a:off x="3962400" y="628650"/>
            <a:ext cx="26967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5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бизнес-процесса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6190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Акт приема-передачи объектов, полученных в личное пользование (ф. 0510434)</a:t>
            </a:r>
          </a:p>
        </p:txBody>
      </p:sp>
      <p:pic>
        <p:nvPicPr>
          <p:cNvPr id="399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897731"/>
            <a:ext cx="6481763" cy="38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06680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об оценке стоимости имущества, отчуждаемого не в пользу организаций бюджетной сферы (ф. 0510442)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6" y="1059656"/>
            <a:ext cx="272653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b="1" dirty="0">
                <a:solidFill>
                  <a:srgbClr val="000000"/>
                </a:solidFill>
              </a:rPr>
              <a:t>Формируется: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rgbClr val="000000"/>
                </a:solidFill>
              </a:rPr>
              <a:t>ответственным исполнителем из состава Комиссии, уполномоченным на его формирование</a:t>
            </a:r>
          </a:p>
          <a:p>
            <a:pPr algn="just">
              <a:defRPr/>
            </a:pPr>
            <a:endParaRPr lang="ru-RU" sz="9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/>
          </a:p>
          <a:p>
            <a:pPr algn="just">
              <a:defRPr/>
            </a:pPr>
            <a:r>
              <a:rPr lang="ru-RU" sz="900" b="1" dirty="0"/>
              <a:t>Подписывается: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/>
              <a:t>членами Комиссии - простой ЭП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/>
              <a:t>председателем Комиссии – ЭЦП</a:t>
            </a:r>
          </a:p>
          <a:p>
            <a:pPr algn="just">
              <a:defRPr/>
            </a:pPr>
            <a:endParaRPr lang="ru-RU" sz="900" dirty="0"/>
          </a:p>
          <a:p>
            <a:pPr algn="just">
              <a:defRPr/>
            </a:pPr>
            <a:r>
              <a:rPr lang="ru-RU" sz="900" b="1" dirty="0"/>
              <a:t>Утверждается: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900" dirty="0"/>
              <a:t>руководителем - ЭЦП</a:t>
            </a: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76200" y="666750"/>
            <a:ext cx="308729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П.41 Приложения №5 к Приказу Минфина России от 15 апреля 2021 г. N 61н</a:t>
            </a:r>
          </a:p>
        </p:txBody>
      </p:sp>
      <p:sp>
        <p:nvSpPr>
          <p:cNvPr id="40965" name="Прямоугольник 1"/>
          <p:cNvSpPr>
            <a:spLocks noChangeArrowheads="1"/>
          </p:cNvSpPr>
          <p:nvPr/>
        </p:nvSpPr>
        <p:spPr bwMode="auto">
          <a:xfrm>
            <a:off x="91677" y="1885950"/>
            <a:ext cx="3056336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 smtClean="0">
                <a:solidFill>
                  <a:srgbClr val="11437F"/>
                </a:solidFill>
                <a:latin typeface="+mn-lt"/>
              </a:rPr>
              <a:t>П.43 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Приложения №5 к Приказу Минфина России от 15 апреля 2021 г. N 61н</a:t>
            </a:r>
          </a:p>
        </p:txBody>
      </p:sp>
      <p:pic>
        <p:nvPicPr>
          <p:cNvPr id="409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894160"/>
            <a:ext cx="2808685" cy="42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Прямоугольник 1"/>
          <p:cNvSpPr>
            <a:spLocks noChangeArrowheads="1"/>
          </p:cNvSpPr>
          <p:nvPr/>
        </p:nvSpPr>
        <p:spPr bwMode="auto">
          <a:xfrm>
            <a:off x="3696892" y="632222"/>
            <a:ext cx="26967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5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Шаблон бизнес-процесса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3457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об оценке стоимости имущества, отчуждаемого не в пользу организаций бюджетной сферы (ф. 0510442)</a:t>
            </a:r>
          </a:p>
        </p:txBody>
      </p:sp>
      <p:pic>
        <p:nvPicPr>
          <p:cNvPr id="4198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951310"/>
            <a:ext cx="5104210" cy="383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об оценке стоимости имущества, отчуждаемого не в пользу организаций бюджетной сферы (ф. 0510442)</a:t>
            </a:r>
          </a:p>
        </p:txBody>
      </p:sp>
      <p:pic>
        <p:nvPicPr>
          <p:cNvPr id="430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8" y="795337"/>
            <a:ext cx="6426994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" y="2950369"/>
            <a:ext cx="6373416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944167" y="-19050"/>
            <a:ext cx="5887640" cy="5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Журнал операций по забалансовому счету ____ (ф. 509213)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Карточка учета имущества в личном пользовании (ф. 509097)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Журнал регистрации приходных и расходных кассовых ордеров (ф.0504093)</a:t>
            </a:r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" y="1006079"/>
            <a:ext cx="6535340" cy="17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2950369"/>
            <a:ext cx="5670947" cy="21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2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838200" y="133350"/>
            <a:ext cx="609600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З</a:t>
            </a:r>
            <a:r>
              <a:rPr lang="ru-RU" altLang="ru-RU" sz="1073" b="1" dirty="0" smtClean="0">
                <a:solidFill>
                  <a:srgbClr val="11437F"/>
                </a:solidFill>
                <a:latin typeface="+mn-lt"/>
              </a:rPr>
              <a:t>апланированы к выводу в промышленный контур 30.09.2022</a:t>
            </a:r>
            <a:endParaRPr lang="ru-RU" altLang="ru-RU" sz="1073" b="1" dirty="0">
              <a:solidFill>
                <a:srgbClr val="11437F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235" y="1113235"/>
            <a:ext cx="6372225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Ведомость начисления доходов бюджета (ф. 0510837)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Ведомость группового начисления доходов (ф. 0510431)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Ведомость выпадающих доходов (ф. 0510838)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Акт о признании безнадежной к взысканию задолженности по доходам (ф. 0510436)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Решение о признании (восстановлении) сомнительной задолженности по доходам (ф. 0510445)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Акт о результатах инвентаризации наличных денежных средств (ф. 0510836)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Решение о восстановлении кредиторской задолженности (ф. 0510446)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Решение о списании задолженности, невостребованной кредиторами,</a:t>
            </a:r>
            <a:br>
              <a:rPr lang="ru-RU" sz="1050" dirty="0">
                <a:solidFill>
                  <a:srgbClr val="000000"/>
                </a:solidFill>
                <a:latin typeface="+mj-lt"/>
              </a:rPr>
            </a:br>
            <a:r>
              <a:rPr lang="ru-RU" sz="1050" dirty="0">
                <a:solidFill>
                  <a:srgbClr val="000000"/>
                </a:solidFill>
                <a:latin typeface="+mj-lt"/>
              </a:rPr>
              <a:t>со счета _______ (ф. 0510437)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Акт об утилизации (уничтожении) материальных ценностей (ф. 0510435)</a:t>
            </a:r>
          </a:p>
          <a:p>
            <a:pPr marL="257175" indent="-25717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ru-RU" sz="1050" dirty="0">
                <a:solidFill>
                  <a:srgbClr val="000000"/>
                </a:solidFill>
                <a:latin typeface="+mj-lt"/>
              </a:rPr>
              <a:t>Решение о признании объектов нефинансовых активов (ф. 0510441)</a:t>
            </a:r>
          </a:p>
        </p:txBody>
      </p:sp>
    </p:spTree>
    <p:extLst>
      <p:ext uri="{BB962C8B-B14F-4D97-AF65-F5344CB8AC3E}">
        <p14:creationId xmlns:p14="http://schemas.microsoft.com/office/powerpoint/2010/main" val="9554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944167" y="133350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Интернет-ресурс</a:t>
            </a:r>
            <a:r>
              <a:rPr lang="ru-RU" altLang="ru-RU" sz="105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ИТС в помощь пользователям</a:t>
            </a:r>
          </a:p>
        </p:txBody>
      </p:sp>
      <p:sp>
        <p:nvSpPr>
          <p:cNvPr id="47107" name="Прямоугольник 1"/>
          <p:cNvSpPr>
            <a:spLocks noChangeArrowheads="1"/>
          </p:cNvSpPr>
          <p:nvPr/>
        </p:nvSpPr>
        <p:spPr bwMode="auto">
          <a:xfrm>
            <a:off x="756048" y="547687"/>
            <a:ext cx="602099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050" dirty="0">
                <a:solidFill>
                  <a:schemeClr val="tx1"/>
                </a:solidFill>
              </a:rPr>
              <a:t>Статья ИТС одержит перечень документов Приказа 61н, а также ссылки на методологические статьи в разрезе видов документов: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275" i="1" dirty="0">
                <a:solidFill>
                  <a:srgbClr val="0070C0"/>
                </a:solidFill>
              </a:rPr>
              <a:t>https://its.1c.ru/db/metbud81#content:7934:hdoc</a:t>
            </a:r>
          </a:p>
        </p:txBody>
      </p:sp>
      <p:pic>
        <p:nvPicPr>
          <p:cNvPr id="47108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94198"/>
            <a:ext cx="6372225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47800"/>
            <a:ext cx="471368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143000" y="91798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0510440)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" y="1383507"/>
            <a:ext cx="3429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+mj-lt"/>
              </a:rPr>
              <a:t>Формируется: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latin typeface="+mj-lt"/>
              </a:rPr>
              <a:t>ответственным </a:t>
            </a:r>
            <a:r>
              <a:rPr lang="ru-RU" sz="1000" dirty="0">
                <a:solidFill>
                  <a:srgbClr val="000000"/>
                </a:solidFill>
                <a:latin typeface="+mj-lt"/>
              </a:rPr>
              <a:t>исполнителем из состава Комиссии, уполномоченным на его формирование</a:t>
            </a: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9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ru-RU" sz="1000" dirty="0" smtClean="0">
              <a:latin typeface="+mj-lt"/>
            </a:endParaRPr>
          </a:p>
          <a:p>
            <a:pPr algn="just">
              <a:defRPr/>
            </a:pPr>
            <a:r>
              <a:rPr lang="ru-RU" sz="1000" b="1" dirty="0" smtClean="0">
                <a:latin typeface="+mj-lt"/>
              </a:rPr>
              <a:t>Подписывается: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latin typeface="+mj-lt"/>
              </a:rPr>
              <a:t>членами Комиссии - </a:t>
            </a:r>
            <a:r>
              <a:rPr lang="ru-RU" sz="1000" dirty="0">
                <a:latin typeface="+mj-lt"/>
              </a:rPr>
              <a:t>простой </a:t>
            </a:r>
            <a:r>
              <a:rPr lang="ru-RU" sz="1000" dirty="0" smtClean="0">
                <a:latin typeface="+mj-lt"/>
              </a:rPr>
              <a:t>ЭП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latin typeface="+mj-lt"/>
              </a:rPr>
              <a:t>председателем </a:t>
            </a:r>
            <a:r>
              <a:rPr lang="ru-RU" sz="1000" dirty="0">
                <a:latin typeface="+mj-lt"/>
              </a:rPr>
              <a:t>Комиссии </a:t>
            </a:r>
            <a:r>
              <a:rPr lang="ru-RU" sz="1000" dirty="0" smtClean="0">
                <a:latin typeface="+mj-lt"/>
              </a:rPr>
              <a:t>– ЭЦП</a:t>
            </a:r>
            <a:endParaRPr lang="ru-RU" sz="1000" dirty="0">
              <a:latin typeface="+mj-lt"/>
            </a:endParaRPr>
          </a:p>
          <a:p>
            <a:pPr algn="just">
              <a:defRPr/>
            </a:pPr>
            <a:endParaRPr lang="ru-RU" sz="1000" dirty="0" smtClean="0">
              <a:latin typeface="+mj-lt"/>
            </a:endParaRPr>
          </a:p>
          <a:p>
            <a:pPr algn="just">
              <a:defRPr/>
            </a:pPr>
            <a:r>
              <a:rPr lang="ru-RU" sz="1000" b="1" dirty="0" smtClean="0">
                <a:latin typeface="+mj-lt"/>
              </a:rPr>
              <a:t>Утверждается: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latin typeface="+mj-lt"/>
              </a:rPr>
              <a:t>руководителем - ЭЦП</a:t>
            </a:r>
            <a:endParaRPr lang="ru-RU" sz="1000" dirty="0">
              <a:latin typeface="+mj-lt"/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78594" y="928687"/>
            <a:ext cx="3250406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П.36 Приложения №5 к Приказу Минфина России от 15 апреля 2021 г. N 61н</a:t>
            </a: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161925" y="2114550"/>
            <a:ext cx="3250406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073" b="1" dirty="0">
                <a:solidFill>
                  <a:srgbClr val="11437F"/>
                </a:solidFill>
              </a:rPr>
              <a:t>П.40 Приложения №5 к Приказу Минфина России от 15 апреля 2021 г. N 61н</a:t>
            </a: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4017169" y="573881"/>
            <a:ext cx="2696766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Шаблон бизнес-процесса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89108"/>
            <a:ext cx="2286000" cy="41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06680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0510440)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1437085"/>
            <a:ext cx="653534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620317" y="1006079"/>
            <a:ext cx="5887640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П.36 Приложения №5 к Приказу Минфина России от 15 апреля 2021 г. N 61н</a:t>
            </a:r>
          </a:p>
        </p:txBody>
      </p:sp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2025254" y="652463"/>
            <a:ext cx="2696765" cy="25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Особенности формирования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820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14300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0510440)</a:t>
            </a: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81037"/>
            <a:ext cx="56578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122760" y="133350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073" b="1" dirty="0">
                <a:solidFill>
                  <a:srgbClr val="11437F"/>
                </a:solidFill>
              </a:rPr>
              <a:t>Решение о прекращении признания активами объектов нефинансовых активов </a:t>
            </a:r>
          </a:p>
          <a:p>
            <a:pPr algn="ctr">
              <a:spcBef>
                <a:spcPct val="0"/>
              </a:spcBef>
            </a:pPr>
            <a:r>
              <a:rPr lang="ru-RU" altLang="ru-RU" sz="1073" b="1" dirty="0">
                <a:solidFill>
                  <a:srgbClr val="11437F"/>
                </a:solidFill>
              </a:rPr>
              <a:t>(ф. 0510440)</a:t>
            </a: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394"/>
            <a:ext cx="6453188" cy="290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466" y="733425"/>
            <a:ext cx="6426994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ВАЖНО!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еобходимо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провести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инвентаризацию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0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22760" y="91798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</a:t>
            </a:r>
            <a:r>
              <a:rPr lang="ru-RU" altLang="ru-RU" sz="1073" b="1" dirty="0" smtClean="0">
                <a:solidFill>
                  <a:srgbClr val="11437F"/>
                </a:solidFill>
                <a:latin typeface="+mn-lt"/>
              </a:rPr>
              <a:t>0510440)</a:t>
            </a:r>
            <a:endParaRPr lang="ru-RU" altLang="ru-RU" sz="1073" b="1" dirty="0">
              <a:solidFill>
                <a:srgbClr val="11437F"/>
              </a:solidFill>
              <a:latin typeface="+mn-lt"/>
            </a:endParaRP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" y="1059657"/>
            <a:ext cx="6588919" cy="35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046560" y="91798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0510440)</a:t>
            </a: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897732"/>
            <a:ext cx="6310313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003948"/>
            <a:ext cx="6636544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200" y="2674144"/>
            <a:ext cx="6426994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Закладка «Комиссия» заполняется данными комиссии, члены которой будут участвовать в голосовании</a:t>
            </a:r>
            <a:endParaRPr lang="ru-R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122760" y="91798"/>
            <a:ext cx="5887640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rgbClr val="292929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•"/>
              <a:defRPr>
                <a:solidFill>
                  <a:srgbClr val="292929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292929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•"/>
              <a:defRPr sz="1400">
                <a:solidFill>
                  <a:srgbClr val="292929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200">
                <a:solidFill>
                  <a:srgbClr val="292929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Решение о прекращении признания активами объектов нефинансовых активов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73" b="1" dirty="0">
                <a:solidFill>
                  <a:srgbClr val="11437F"/>
                </a:solidFill>
                <a:latin typeface="+mn-lt"/>
              </a:rPr>
              <a:t>(ф. 0510440)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391" y="1037035"/>
            <a:ext cx="6426994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srgbClr val="000000"/>
                </a:solidFill>
                <a:latin typeface="+mj-lt"/>
              </a:rPr>
              <a:t>Закладка «Бухгалтерская операция» </a:t>
            </a:r>
            <a:r>
              <a:rPr lang="ru-RU" sz="900" dirty="0" smtClean="0">
                <a:solidFill>
                  <a:srgbClr val="000000"/>
                </a:solidFill>
                <a:latin typeface="+mj-lt"/>
              </a:rPr>
              <a:t> - предустановлена типовая операция</a:t>
            </a:r>
            <a:endParaRPr lang="ru-RU" sz="9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391" y="1420267"/>
            <a:ext cx="58864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00" b="1" dirty="0" smtClean="0">
                <a:solidFill>
                  <a:srgbClr val="000000"/>
                </a:solidFill>
                <a:latin typeface="+mj-lt"/>
              </a:rPr>
              <a:t>Формирование б/с только в случае </a:t>
            </a:r>
            <a:r>
              <a:rPr lang="ru-RU" sz="1000" b="1" dirty="0">
                <a:solidFill>
                  <a:srgbClr val="000000"/>
                </a:solidFill>
                <a:latin typeface="+mj-lt"/>
              </a:rPr>
              <a:t>п</a:t>
            </a:r>
            <a:r>
              <a:rPr lang="ru-RU" sz="1000" b="1" dirty="0" smtClean="0">
                <a:solidFill>
                  <a:srgbClr val="000000"/>
                </a:solidFill>
                <a:latin typeface="+mj-lt"/>
              </a:rPr>
              <a:t>оложительного голосования </a:t>
            </a:r>
            <a:r>
              <a:rPr lang="ru-RU" sz="1000" b="1" dirty="0">
                <a:solidFill>
                  <a:srgbClr val="000000"/>
                </a:solidFill>
                <a:latin typeface="+mj-lt"/>
              </a:rPr>
              <a:t>комиссии: </a:t>
            </a:r>
            <a:endParaRPr lang="ru-RU" sz="1000" b="1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latin typeface="+mj-lt"/>
              </a:rPr>
              <a:t>соблюден кворум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ru-RU" sz="1000" dirty="0" smtClean="0">
                <a:solidFill>
                  <a:srgbClr val="000000"/>
                </a:solidFill>
                <a:latin typeface="+mj-lt"/>
              </a:rPr>
              <a:t>результат </a:t>
            </a:r>
            <a:r>
              <a:rPr lang="ru-RU" sz="1000" dirty="0">
                <a:solidFill>
                  <a:srgbClr val="000000"/>
                </a:solidFill>
                <a:latin typeface="+mj-lt"/>
              </a:rPr>
              <a:t>голосования утвержден Председателем комиссии</a:t>
            </a:r>
            <a:endParaRPr lang="ru-RU" sz="1000" dirty="0">
              <a:latin typeface="+mj-lt"/>
            </a:endParaRPr>
          </a:p>
        </p:txBody>
      </p:sp>
      <p:pic>
        <p:nvPicPr>
          <p:cNvPr id="2458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" y="2266950"/>
            <a:ext cx="6642497" cy="14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1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1072</Words>
  <Application>Microsoft Office PowerPoint</Application>
  <PresentationFormat>Произвольный</PresentationFormat>
  <Paragraphs>176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Futura PT Demi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OCB</cp:lastModifiedBy>
  <cp:revision>145</cp:revision>
  <dcterms:created xsi:type="dcterms:W3CDTF">2019-07-31T16:47:50Z</dcterms:created>
  <dcterms:modified xsi:type="dcterms:W3CDTF">2022-10-13T10:10:47Z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